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30240288" cy="42479913"/>
  <p:notesSz cx="6858000" cy="9144000"/>
  <p:defaultTextStyle>
    <a:defPPr>
      <a:defRPr lang="fr-FR"/>
    </a:defPPr>
    <a:lvl1pPr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1pPr>
    <a:lvl2pPr marL="1979751" indent="-158129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2pPr>
    <a:lvl3pPr marL="3965825" indent="-322581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3pPr>
    <a:lvl4pPr marL="5945572" indent="-480706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4pPr>
    <a:lvl5pPr marL="7931646" indent="-645158" algn="l" defTabSz="1979751" rtl="0" fontAlgn="base">
      <a:spcBef>
        <a:spcPct val="0"/>
      </a:spcBef>
      <a:spcAft>
        <a:spcPct val="0"/>
      </a:spcAft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5pPr>
    <a:lvl6pPr marL="9108110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6pPr>
    <a:lvl7pPr marL="10929732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7pPr>
    <a:lvl8pPr marL="12751354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8pPr>
    <a:lvl9pPr marL="14572976" algn="l" defTabSz="3643244" rtl="0" eaLnBrk="1" latinLnBrk="0" hangingPunct="1">
      <a:defRPr sz="7969" kern="1200">
        <a:solidFill>
          <a:schemeClr val="tx1"/>
        </a:solidFill>
        <a:latin typeface="Lucida Grande" charset="0"/>
        <a:ea typeface="MS PGothic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sans titre" id="{6ED1449A-5AA2-4350-B408-3607E6016BBA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2" pos="9865" userDrawn="1">
          <p15:clr>
            <a:srgbClr val="A4A3A4"/>
          </p15:clr>
        </p15:guide>
        <p15:guide id="3" pos="1927" userDrawn="1">
          <p15:clr>
            <a:srgbClr val="A4A3A4"/>
          </p15:clr>
        </p15:guide>
        <p15:guide id="4" pos="5964" userDrawn="1">
          <p15:clr>
            <a:srgbClr val="A4A3A4"/>
          </p15:clr>
        </p15:guide>
        <p15:guide id="5" pos="13766" userDrawn="1">
          <p15:clr>
            <a:srgbClr val="A4A3A4"/>
          </p15:clr>
        </p15:guide>
        <p15:guide id="6" pos="17689" userDrawn="1">
          <p15:clr>
            <a:srgbClr val="A4A3A4"/>
          </p15:clr>
        </p15:guide>
        <p15:guide id="7" orient="horz" pos="133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583" autoAdjust="0"/>
    <p:restoredTop sz="95501" autoAdjust="0"/>
  </p:normalViewPr>
  <p:slideViewPr>
    <p:cSldViewPr snapToGrid="0" snapToObjects="1">
      <p:cViewPr>
        <p:scale>
          <a:sx n="50" d="100"/>
          <a:sy n="50" d="100"/>
        </p:scale>
        <p:origin x="-228" y="-9300"/>
      </p:cViewPr>
      <p:guideLst>
        <p:guide pos="9865"/>
        <p:guide pos="1927"/>
        <p:guide pos="5964"/>
        <p:guide pos="13766"/>
        <p:guide pos="17689"/>
        <p:guide orient="horz" pos="133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68024" y="13196318"/>
            <a:ext cx="25704247" cy="9105647"/>
          </a:xfrm>
        </p:spPr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536047" y="24071955"/>
            <a:ext cx="21168202" cy="1085597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78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9564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934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91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891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869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8475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8257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F1CA55A-F5C1-4C12-A69D-2ACBA6356FAB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3A8056-0595-41F4-A295-EBCC7A17DE40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64896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8DFBF4D-764C-4ACE-A238-6B7034C33903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F5553D-727B-4160-B6A1-15B82767BE3E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71385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21924210" y="1701170"/>
            <a:ext cx="6804064" cy="36245595"/>
          </a:xfrm>
        </p:spPr>
        <p:txBody>
          <a:bodyPr vert="eaVert"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512016" y="1701170"/>
            <a:ext cx="19908189" cy="36245595"/>
          </a:xfrm>
        </p:spPr>
        <p:txBody>
          <a:bodyPr vert="eaVert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4D3D0E-7E8A-4448-8F44-8E9DA33AC5DC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EB4AAF-F14D-453E-B99D-23F7DC439A78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902827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D51EF6-BC95-4D4F-AF90-66AB6761CDD8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007406-3159-4B34-8671-4AABE0C064BB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49496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8776" y="27297281"/>
            <a:ext cx="25704247" cy="8436986"/>
          </a:xfrm>
        </p:spPr>
        <p:txBody>
          <a:bodyPr anchor="t"/>
          <a:lstStyle>
            <a:lvl1pPr algn="l">
              <a:defRPr sz="17487" b="1" cap="all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388776" y="18004806"/>
            <a:ext cx="25704247" cy="9292479"/>
          </a:xfrm>
        </p:spPr>
        <p:txBody>
          <a:bodyPr anchor="b"/>
          <a:lstStyle>
            <a:lvl1pPr marL="0" indent="0">
              <a:buNone/>
              <a:defRPr sz="8743">
                <a:solidFill>
                  <a:schemeClr val="tx1">
                    <a:tint val="75000"/>
                  </a:schemeClr>
                </a:solidFill>
              </a:defRPr>
            </a:lvl1pPr>
            <a:lvl2pPr marL="1978224" indent="0">
              <a:buNone/>
              <a:defRPr sz="7949">
                <a:solidFill>
                  <a:schemeClr val="tx1">
                    <a:tint val="75000"/>
                  </a:schemeClr>
                </a:solidFill>
              </a:defRPr>
            </a:lvl2pPr>
            <a:lvl3pPr marL="3956443" indent="0">
              <a:buNone/>
              <a:defRPr sz="6756">
                <a:solidFill>
                  <a:schemeClr val="tx1">
                    <a:tint val="75000"/>
                  </a:schemeClr>
                </a:solidFill>
              </a:defRPr>
            </a:lvl3pPr>
            <a:lvl4pPr marL="5934667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4pPr>
            <a:lvl5pPr marL="7912891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5pPr>
            <a:lvl6pPr marL="9891111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6pPr>
            <a:lvl7pPr marL="11869334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7pPr>
            <a:lvl8pPr marL="13847554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8pPr>
            <a:lvl9pPr marL="15825778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132C27D-EC61-4461-9B50-4E02DFF5A597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2811AD-5319-4DD8-814D-A0CE700BF842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83251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512014" y="9911987"/>
            <a:ext cx="13356128" cy="28034779"/>
          </a:xfrm>
        </p:spPr>
        <p:txBody>
          <a:bodyPr/>
          <a:lstStyle>
            <a:lvl1pPr>
              <a:defRPr sz="11923"/>
            </a:lvl1pPr>
            <a:lvl2pPr>
              <a:defRPr sz="10333"/>
            </a:lvl2pPr>
            <a:lvl3pPr>
              <a:defRPr sz="8743"/>
            </a:lvl3pPr>
            <a:lvl4pPr>
              <a:defRPr sz="7949"/>
            </a:lvl4pPr>
            <a:lvl5pPr>
              <a:defRPr sz="7949"/>
            </a:lvl5pPr>
            <a:lvl6pPr>
              <a:defRPr sz="7949"/>
            </a:lvl6pPr>
            <a:lvl7pPr>
              <a:defRPr sz="7949"/>
            </a:lvl7pPr>
            <a:lvl8pPr>
              <a:defRPr sz="7949"/>
            </a:lvl8pPr>
            <a:lvl9pPr>
              <a:defRPr sz="7949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372149" y="9911987"/>
            <a:ext cx="13356128" cy="28034779"/>
          </a:xfrm>
        </p:spPr>
        <p:txBody>
          <a:bodyPr/>
          <a:lstStyle>
            <a:lvl1pPr>
              <a:defRPr sz="11923"/>
            </a:lvl1pPr>
            <a:lvl2pPr>
              <a:defRPr sz="10333"/>
            </a:lvl2pPr>
            <a:lvl3pPr>
              <a:defRPr sz="8743"/>
            </a:lvl3pPr>
            <a:lvl4pPr>
              <a:defRPr sz="7949"/>
            </a:lvl4pPr>
            <a:lvl5pPr>
              <a:defRPr sz="7949"/>
            </a:lvl5pPr>
            <a:lvl6pPr>
              <a:defRPr sz="7949"/>
            </a:lvl6pPr>
            <a:lvl7pPr>
              <a:defRPr sz="7949"/>
            </a:lvl7pPr>
            <a:lvl8pPr>
              <a:defRPr sz="7949"/>
            </a:lvl8pPr>
            <a:lvl9pPr>
              <a:defRPr sz="7949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8A793F-AD84-4F11-9661-94FE8E4B3559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EE85C7-A64D-48CE-BE80-B9ADE7F72845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229115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512017" y="9508818"/>
            <a:ext cx="13361378" cy="3962824"/>
          </a:xfrm>
        </p:spPr>
        <p:txBody>
          <a:bodyPr anchor="b"/>
          <a:lstStyle>
            <a:lvl1pPr marL="0" indent="0">
              <a:buNone/>
              <a:defRPr sz="10333" b="1"/>
            </a:lvl1pPr>
            <a:lvl2pPr marL="1978224" indent="0">
              <a:buNone/>
              <a:defRPr sz="8743" b="1"/>
            </a:lvl2pPr>
            <a:lvl3pPr marL="3956443" indent="0">
              <a:buNone/>
              <a:defRPr sz="7949" b="1"/>
            </a:lvl3pPr>
            <a:lvl4pPr marL="5934667" indent="0">
              <a:buNone/>
              <a:defRPr sz="6756" b="1"/>
            </a:lvl4pPr>
            <a:lvl5pPr marL="7912891" indent="0">
              <a:buNone/>
              <a:defRPr sz="6756" b="1"/>
            </a:lvl5pPr>
            <a:lvl6pPr marL="9891111" indent="0">
              <a:buNone/>
              <a:defRPr sz="6756" b="1"/>
            </a:lvl6pPr>
            <a:lvl7pPr marL="11869334" indent="0">
              <a:buNone/>
              <a:defRPr sz="6756" b="1"/>
            </a:lvl7pPr>
            <a:lvl8pPr marL="13847554" indent="0">
              <a:buNone/>
              <a:defRPr sz="6756" b="1"/>
            </a:lvl8pPr>
            <a:lvl9pPr marL="15825778" indent="0">
              <a:buNone/>
              <a:defRPr sz="6756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12017" y="13471642"/>
            <a:ext cx="13361378" cy="24475121"/>
          </a:xfrm>
        </p:spPr>
        <p:txBody>
          <a:bodyPr/>
          <a:lstStyle>
            <a:lvl1pPr>
              <a:defRPr sz="10333"/>
            </a:lvl1pPr>
            <a:lvl2pPr>
              <a:defRPr sz="8743"/>
            </a:lvl2pPr>
            <a:lvl3pPr>
              <a:defRPr sz="7949"/>
            </a:lvl3pPr>
            <a:lvl4pPr>
              <a:defRPr sz="6756"/>
            </a:lvl4pPr>
            <a:lvl5pPr>
              <a:defRPr sz="6756"/>
            </a:lvl5pPr>
            <a:lvl6pPr>
              <a:defRPr sz="6756"/>
            </a:lvl6pPr>
            <a:lvl7pPr>
              <a:defRPr sz="6756"/>
            </a:lvl7pPr>
            <a:lvl8pPr>
              <a:defRPr sz="6756"/>
            </a:lvl8pPr>
            <a:lvl9pPr>
              <a:defRPr sz="6756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15361651" y="9508818"/>
            <a:ext cx="13366624" cy="3962824"/>
          </a:xfrm>
        </p:spPr>
        <p:txBody>
          <a:bodyPr anchor="b"/>
          <a:lstStyle>
            <a:lvl1pPr marL="0" indent="0">
              <a:buNone/>
              <a:defRPr sz="10333" b="1"/>
            </a:lvl1pPr>
            <a:lvl2pPr marL="1978224" indent="0">
              <a:buNone/>
              <a:defRPr sz="8743" b="1"/>
            </a:lvl2pPr>
            <a:lvl3pPr marL="3956443" indent="0">
              <a:buNone/>
              <a:defRPr sz="7949" b="1"/>
            </a:lvl3pPr>
            <a:lvl4pPr marL="5934667" indent="0">
              <a:buNone/>
              <a:defRPr sz="6756" b="1"/>
            </a:lvl4pPr>
            <a:lvl5pPr marL="7912891" indent="0">
              <a:buNone/>
              <a:defRPr sz="6756" b="1"/>
            </a:lvl5pPr>
            <a:lvl6pPr marL="9891111" indent="0">
              <a:buNone/>
              <a:defRPr sz="6756" b="1"/>
            </a:lvl6pPr>
            <a:lvl7pPr marL="11869334" indent="0">
              <a:buNone/>
              <a:defRPr sz="6756" b="1"/>
            </a:lvl7pPr>
            <a:lvl8pPr marL="13847554" indent="0">
              <a:buNone/>
              <a:defRPr sz="6756" b="1"/>
            </a:lvl8pPr>
            <a:lvl9pPr marL="15825778" indent="0">
              <a:buNone/>
              <a:defRPr sz="6756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15361651" y="13471642"/>
            <a:ext cx="13366624" cy="24475121"/>
          </a:xfrm>
        </p:spPr>
        <p:txBody>
          <a:bodyPr/>
          <a:lstStyle>
            <a:lvl1pPr>
              <a:defRPr sz="10333"/>
            </a:lvl1pPr>
            <a:lvl2pPr>
              <a:defRPr sz="8743"/>
            </a:lvl2pPr>
            <a:lvl3pPr>
              <a:defRPr sz="7949"/>
            </a:lvl3pPr>
            <a:lvl4pPr>
              <a:defRPr sz="6756"/>
            </a:lvl4pPr>
            <a:lvl5pPr>
              <a:defRPr sz="6756"/>
            </a:lvl5pPr>
            <a:lvl6pPr>
              <a:defRPr sz="6756"/>
            </a:lvl6pPr>
            <a:lvl7pPr>
              <a:defRPr sz="6756"/>
            </a:lvl7pPr>
            <a:lvl8pPr>
              <a:defRPr sz="6756"/>
            </a:lvl8pPr>
            <a:lvl9pPr>
              <a:defRPr sz="6756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C90F95F-E189-448C-A524-008953CB2F4D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879211-1B93-4E86-B581-90D3A298174F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408410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E17FDBA-1FC2-445C-941E-301AC5B362EC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E5EF0D-4BA9-4219-86ED-665E9CC1FDA9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833839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F63149-85EF-480F-9955-BCCF2FDC3B67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B49FB8-7500-4D57-84C3-4796F2CD0598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532991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12017" y="1691331"/>
            <a:ext cx="9948848" cy="7197988"/>
          </a:xfrm>
        </p:spPr>
        <p:txBody>
          <a:bodyPr anchor="b"/>
          <a:lstStyle>
            <a:lvl1pPr algn="l">
              <a:defRPr sz="8743" b="1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823112" y="1691335"/>
            <a:ext cx="16905164" cy="36255431"/>
          </a:xfrm>
        </p:spPr>
        <p:txBody>
          <a:bodyPr/>
          <a:lstStyle>
            <a:lvl1pPr>
              <a:defRPr sz="13910"/>
            </a:lvl1pPr>
            <a:lvl2pPr>
              <a:defRPr sz="11923"/>
            </a:lvl2pPr>
            <a:lvl3pPr>
              <a:defRPr sz="10333"/>
            </a:lvl3pPr>
            <a:lvl4pPr>
              <a:defRPr sz="8743"/>
            </a:lvl4pPr>
            <a:lvl5pPr>
              <a:defRPr sz="8743"/>
            </a:lvl5pPr>
            <a:lvl6pPr>
              <a:defRPr sz="8743"/>
            </a:lvl6pPr>
            <a:lvl7pPr>
              <a:defRPr sz="8743"/>
            </a:lvl7pPr>
            <a:lvl8pPr>
              <a:defRPr sz="8743"/>
            </a:lvl8pPr>
            <a:lvl9pPr>
              <a:defRPr sz="8743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512017" y="8889317"/>
            <a:ext cx="9948848" cy="29057443"/>
          </a:xfrm>
        </p:spPr>
        <p:txBody>
          <a:bodyPr/>
          <a:lstStyle>
            <a:lvl1pPr marL="0" indent="0">
              <a:buNone/>
              <a:defRPr sz="5961"/>
            </a:lvl1pPr>
            <a:lvl2pPr marL="1978224" indent="0">
              <a:buNone/>
              <a:defRPr sz="5167"/>
            </a:lvl2pPr>
            <a:lvl3pPr marL="3956443" indent="0">
              <a:buNone/>
              <a:defRPr sz="4372"/>
            </a:lvl3pPr>
            <a:lvl4pPr marL="5934667" indent="0">
              <a:buNone/>
              <a:defRPr sz="3974"/>
            </a:lvl4pPr>
            <a:lvl5pPr marL="7912891" indent="0">
              <a:buNone/>
              <a:defRPr sz="3974"/>
            </a:lvl5pPr>
            <a:lvl6pPr marL="9891111" indent="0">
              <a:buNone/>
              <a:defRPr sz="3974"/>
            </a:lvl6pPr>
            <a:lvl7pPr marL="11869334" indent="0">
              <a:buNone/>
              <a:defRPr sz="3974"/>
            </a:lvl7pPr>
            <a:lvl8pPr marL="13847554" indent="0">
              <a:buNone/>
              <a:defRPr sz="3974"/>
            </a:lvl8pPr>
            <a:lvl9pPr marL="15825778" indent="0">
              <a:buNone/>
              <a:defRPr sz="3974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7C9BE7B-AA16-4DDC-B1A2-EFB12A6413A3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3957C4-EB7F-4764-8D7B-9246D8ACCE13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646211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927310" y="29735941"/>
            <a:ext cx="18144173" cy="3510496"/>
          </a:xfrm>
        </p:spPr>
        <p:txBody>
          <a:bodyPr anchor="b"/>
          <a:lstStyle>
            <a:lvl1pPr algn="l">
              <a:defRPr sz="8743" b="1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927310" y="3795658"/>
            <a:ext cx="18144173" cy="25487949"/>
          </a:xfrm>
        </p:spPr>
        <p:txBody>
          <a:bodyPr rtlCol="0">
            <a:normAutofit/>
          </a:bodyPr>
          <a:lstStyle>
            <a:lvl1pPr marL="0" indent="0">
              <a:buNone/>
              <a:defRPr sz="13910"/>
            </a:lvl1pPr>
            <a:lvl2pPr marL="1978224" indent="0">
              <a:buNone/>
              <a:defRPr sz="11923"/>
            </a:lvl2pPr>
            <a:lvl3pPr marL="3956443" indent="0">
              <a:buNone/>
              <a:defRPr sz="10333"/>
            </a:lvl3pPr>
            <a:lvl4pPr marL="5934667" indent="0">
              <a:buNone/>
              <a:defRPr sz="8743"/>
            </a:lvl4pPr>
            <a:lvl5pPr marL="7912891" indent="0">
              <a:buNone/>
              <a:defRPr sz="8743"/>
            </a:lvl5pPr>
            <a:lvl6pPr marL="9891111" indent="0">
              <a:buNone/>
              <a:defRPr sz="8743"/>
            </a:lvl6pPr>
            <a:lvl7pPr marL="11869334" indent="0">
              <a:buNone/>
              <a:defRPr sz="8743"/>
            </a:lvl7pPr>
            <a:lvl8pPr marL="13847554" indent="0">
              <a:buNone/>
              <a:defRPr sz="8743"/>
            </a:lvl8pPr>
            <a:lvl9pPr marL="15825778" indent="0">
              <a:buNone/>
              <a:defRPr sz="8743"/>
            </a:lvl9pPr>
          </a:lstStyle>
          <a:p>
            <a:pPr lvl="0"/>
            <a:endParaRPr lang="fr-FR" noProof="0" smtClean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927310" y="33246439"/>
            <a:ext cx="18144173" cy="4985484"/>
          </a:xfrm>
        </p:spPr>
        <p:txBody>
          <a:bodyPr/>
          <a:lstStyle>
            <a:lvl1pPr marL="0" indent="0">
              <a:buNone/>
              <a:defRPr sz="5961"/>
            </a:lvl1pPr>
            <a:lvl2pPr marL="1978224" indent="0">
              <a:buNone/>
              <a:defRPr sz="5167"/>
            </a:lvl2pPr>
            <a:lvl3pPr marL="3956443" indent="0">
              <a:buNone/>
              <a:defRPr sz="4372"/>
            </a:lvl3pPr>
            <a:lvl4pPr marL="5934667" indent="0">
              <a:buNone/>
              <a:defRPr sz="3974"/>
            </a:lvl4pPr>
            <a:lvl5pPr marL="7912891" indent="0">
              <a:buNone/>
              <a:defRPr sz="3974"/>
            </a:lvl5pPr>
            <a:lvl6pPr marL="9891111" indent="0">
              <a:buNone/>
              <a:defRPr sz="3974"/>
            </a:lvl6pPr>
            <a:lvl7pPr marL="11869334" indent="0">
              <a:buNone/>
              <a:defRPr sz="3974"/>
            </a:lvl7pPr>
            <a:lvl8pPr marL="13847554" indent="0">
              <a:buNone/>
              <a:defRPr sz="3974"/>
            </a:lvl8pPr>
            <a:lvl9pPr marL="15825778" indent="0">
              <a:buNone/>
              <a:defRPr sz="3974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22CBE29-8455-41C0-B76F-D949387472E2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A516191-4DE0-4B29-A1EF-55CD97BF710A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3881072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1510745" y="1703489"/>
            <a:ext cx="27218798" cy="7078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551" tIns="49775" rIns="99551" bIns="4977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H" altLang="fr-FR" smtClean="0"/>
              <a:t>Cliquez et modifiez le titre</a:t>
            </a:r>
            <a:endParaRPr lang="fr-FR" altLang="fr-FR" smtClean="0"/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1510745" y="9911771"/>
            <a:ext cx="27218798" cy="28038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9551" tIns="49775" rIns="99551" bIns="497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H" altLang="fr-FR" smtClean="0"/>
              <a:t>Cliquez pour modifier les styles du texte du masque</a:t>
            </a:r>
          </a:p>
          <a:p>
            <a:pPr lvl="1"/>
            <a:r>
              <a:rPr lang="fr-CH" altLang="fr-FR" smtClean="0"/>
              <a:t>Deuxième niveau</a:t>
            </a:r>
          </a:p>
          <a:p>
            <a:pPr lvl="2"/>
            <a:r>
              <a:rPr lang="fr-CH" altLang="fr-FR" smtClean="0"/>
              <a:t>Troisième niveau</a:t>
            </a:r>
          </a:p>
          <a:p>
            <a:pPr lvl="3"/>
            <a:r>
              <a:rPr lang="fr-CH" altLang="fr-FR" smtClean="0"/>
              <a:t>Quatrième niveau</a:t>
            </a:r>
          </a:p>
          <a:p>
            <a:pPr lvl="4"/>
            <a:r>
              <a:rPr lang="fr-CH" altLang="fr-FR" smtClean="0"/>
              <a:t>Cinquième niveau</a:t>
            </a:r>
            <a:endParaRPr lang="fr-FR" altLang="fr-FR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510745" y="39369473"/>
            <a:ext cx="7058606" cy="2265008"/>
          </a:xfrm>
          <a:prstGeom prst="rect">
            <a:avLst/>
          </a:prstGeom>
        </p:spPr>
        <p:txBody>
          <a:bodyPr vert="horz" wrap="square" lIns="99551" tIns="49775" rIns="99551" bIns="49775" numCol="1" anchor="ctr" anchorCtr="0" compatLnSpc="1">
            <a:prstTxWarp prst="textNoShape">
              <a:avLst/>
            </a:prstTxWarp>
          </a:bodyPr>
          <a:lstStyle>
            <a:lvl1pPr>
              <a:defRPr sz="5167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269D9812-C5C6-4C04-B1F8-81F991A43322}" type="datetime1">
              <a:rPr lang="fr-FR" altLang="fr-FR"/>
              <a:pPr/>
              <a:t>12/03/2015</a:t>
            </a:fld>
            <a:endParaRPr lang="fr-FR" alt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0334003" y="39369473"/>
            <a:ext cx="9572283" cy="2265008"/>
          </a:xfrm>
          <a:prstGeom prst="rect">
            <a:avLst/>
          </a:prstGeom>
        </p:spPr>
        <p:txBody>
          <a:bodyPr vert="horz" lIns="99551" tIns="49775" rIns="99551" bIns="49775" rtlCol="0" anchor="ctr"/>
          <a:lstStyle>
            <a:lvl1pPr algn="ctr" defTabSz="1978224" fontAlgn="auto">
              <a:spcBef>
                <a:spcPts val="0"/>
              </a:spcBef>
              <a:spcAft>
                <a:spcPts val="0"/>
              </a:spcAft>
              <a:defRPr sz="5167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21670937" y="39369473"/>
            <a:ext cx="7058606" cy="2265008"/>
          </a:xfrm>
          <a:prstGeom prst="rect">
            <a:avLst/>
          </a:prstGeom>
        </p:spPr>
        <p:txBody>
          <a:bodyPr vert="horz" wrap="square" lIns="99551" tIns="49775" rIns="99551" bIns="49775" numCol="1" anchor="ctr" anchorCtr="0" compatLnSpc="1">
            <a:prstTxWarp prst="textNoShape">
              <a:avLst/>
            </a:prstTxWarp>
          </a:bodyPr>
          <a:lstStyle>
            <a:lvl1pPr algn="r">
              <a:defRPr sz="5167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85E6D546-4646-422D-85C3-A0BB8C638E45}" type="slidenum">
              <a:rPr lang="fr-FR" altLang="fr-FR"/>
              <a:pPr/>
              <a:t>‹N°›</a:t>
            </a:fld>
            <a:endParaRPr lang="fr-FR" alt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974782" rtl="0" eaLnBrk="0" fontAlgn="base" hangingPunct="0">
        <a:spcBef>
          <a:spcPct val="0"/>
        </a:spcBef>
        <a:spcAft>
          <a:spcPct val="0"/>
        </a:spcAft>
        <a:defRPr sz="19077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2pPr>
      <a:lvl3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3pPr>
      <a:lvl4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4pPr>
      <a:lvl5pPr algn="ctr" defTabSz="1974782" rtl="0" eaLnBrk="0" fontAlgn="base" hangingPunct="0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5pPr>
      <a:lvl6pPr marL="181705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363410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545115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7268200" algn="ctr" defTabSz="1974782" rtl="0" fontAlgn="base">
        <a:spcBef>
          <a:spcPct val="0"/>
        </a:spcBef>
        <a:spcAft>
          <a:spcPct val="0"/>
        </a:spcAft>
        <a:defRPr sz="19077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482664" indent="-1482664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391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3211385" indent="-1230296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192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4940107" indent="-984235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033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6921196" indent="-984235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874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8895974" indent="-984235" algn="l" defTabSz="1974782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8743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10880223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6pPr>
      <a:lvl7pPr marL="12858446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7pPr>
      <a:lvl8pPr marL="14836666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8pPr>
      <a:lvl9pPr marL="16814890" indent="-989112" algn="l" defTabSz="1978224" rtl="0" eaLnBrk="1" latinLnBrk="0" hangingPunct="1">
        <a:spcBef>
          <a:spcPct val="20000"/>
        </a:spcBef>
        <a:buFont typeface="Arial"/>
        <a:buChar char="•"/>
        <a:defRPr sz="87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1pPr>
      <a:lvl2pPr marL="1978224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2pPr>
      <a:lvl3pPr marL="3956443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3pPr>
      <a:lvl4pPr marL="5934667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4pPr>
      <a:lvl5pPr marL="7912891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5pPr>
      <a:lvl6pPr marL="9891111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6pPr>
      <a:lvl7pPr marL="11869334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7pPr>
      <a:lvl8pPr marL="13847554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8pPr>
      <a:lvl9pPr marL="15825778" algn="l" defTabSz="1978224" rtl="0" eaLnBrk="1" latinLnBrk="0" hangingPunct="1">
        <a:defRPr sz="79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mailto:sacha.bron@heig-vd.ch" TargetMode="Externa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hyperlink" Target="mailto:leonard.berney@heig-vd.ch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/>
          <p:cNvSpPr txBox="1"/>
          <p:nvPr/>
        </p:nvSpPr>
        <p:spPr>
          <a:xfrm>
            <a:off x="16093525" y="14671823"/>
            <a:ext cx="11520000" cy="1694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>
                <a:solidFill>
                  <a:srgbClr val="FF0000"/>
                </a:solidFill>
                <a:latin typeface="Helvetica" pitchFamily="34" charset="0"/>
              </a:rPr>
              <a:t>Technologies </a:t>
            </a:r>
            <a:r>
              <a:rPr lang="fr-FR" sz="4800" b="1" kern="1500" dirty="0" smtClean="0">
                <a:solidFill>
                  <a:srgbClr val="FF0000"/>
                </a:solidFill>
                <a:latin typeface="Helvetica" pitchFamily="34" charset="0"/>
              </a:rPr>
              <a:t>utilisées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</a:rPr>
              <a:t>Le </a:t>
            </a:r>
            <a:r>
              <a:rPr lang="fr-FR" sz="3600" kern="1500" dirty="0">
                <a:latin typeface="Helvetica" pitchFamily="34" charset="0"/>
              </a:rPr>
              <a:t>serveur est programmé en </a:t>
            </a:r>
            <a:r>
              <a:rPr lang="fr-FR" sz="3600" kern="1500" dirty="0" smtClean="0">
                <a:latin typeface="Helvetica" pitchFamily="34" charset="0"/>
              </a:rPr>
              <a:t>Scala et </a:t>
            </a:r>
            <a:r>
              <a:rPr lang="fr-FR" sz="3600" kern="1500" dirty="0">
                <a:latin typeface="Helvetica" pitchFamily="34" charset="0"/>
              </a:rPr>
              <a:t>utilise le </a:t>
            </a:r>
            <a:r>
              <a:rPr lang="fr-FR" sz="3600" i="1" kern="1500" dirty="0" err="1">
                <a:latin typeface="Helvetica" pitchFamily="34" charset="0"/>
              </a:rPr>
              <a:t>framework</a:t>
            </a:r>
            <a:r>
              <a:rPr lang="fr-FR" sz="3600" kern="1500" dirty="0">
                <a:latin typeface="Helvetica" pitchFamily="34" charset="0"/>
              </a:rPr>
              <a:t> </a:t>
            </a:r>
            <a:r>
              <a:rPr lang="fr-FR" sz="3600" kern="1500" dirty="0" smtClean="0">
                <a:latin typeface="Helvetica" pitchFamily="34" charset="0"/>
              </a:rPr>
              <a:t>Play qui permet </a:t>
            </a:r>
            <a:r>
              <a:rPr lang="fr-FR" sz="3600" kern="1500" dirty="0">
                <a:latin typeface="Helvetica" pitchFamily="34" charset="0"/>
              </a:rPr>
              <a:t>de rapidement avoir un serveur web fonctionnel en ayant à écrire une quantité minimale de code. </a:t>
            </a: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</a:rPr>
              <a:t>L’application </a:t>
            </a:r>
            <a:r>
              <a:rPr lang="fr-FR" sz="3600" kern="1500" dirty="0">
                <a:latin typeface="Helvetica" pitchFamily="34" charset="0"/>
              </a:rPr>
              <a:t>mobile contient une vue web écrite en HTML et </a:t>
            </a:r>
            <a:r>
              <a:rPr lang="fr-FR" sz="3600" kern="1500" dirty="0" smtClean="0">
                <a:latin typeface="Helvetica" pitchFamily="34" charset="0"/>
              </a:rPr>
              <a:t>JavaScript avec le </a:t>
            </a:r>
            <a:r>
              <a:rPr lang="fr-FR" sz="3600" i="1" kern="1500" dirty="0" err="1" smtClean="0">
                <a:latin typeface="Helvetica" pitchFamily="34" charset="0"/>
              </a:rPr>
              <a:t>framework</a:t>
            </a:r>
            <a:r>
              <a:rPr lang="fr-FR" sz="3600" kern="1500" dirty="0" smtClean="0">
                <a:latin typeface="Helvetica" pitchFamily="34" charset="0"/>
              </a:rPr>
              <a:t> </a:t>
            </a:r>
            <a:r>
              <a:rPr lang="fr-FR" sz="3600" kern="1500" dirty="0" err="1">
                <a:latin typeface="Helvetica" pitchFamily="34" charset="0"/>
              </a:rPr>
              <a:t>AngularJS</a:t>
            </a:r>
            <a:r>
              <a:rPr lang="fr-FR" sz="3600" kern="1500" dirty="0">
                <a:latin typeface="Helvetica" pitchFamily="34" charset="0"/>
              </a:rPr>
              <a:t>. Elle communique avec le serveur via une API (Application </a:t>
            </a:r>
            <a:r>
              <a:rPr lang="fr-FR" sz="3600" kern="1500" dirty="0" err="1">
                <a:latin typeface="Helvetica" pitchFamily="34" charset="0"/>
              </a:rPr>
              <a:t>Programming</a:t>
            </a:r>
            <a:r>
              <a:rPr lang="fr-FR" sz="3600" kern="1500" dirty="0">
                <a:latin typeface="Helvetica" pitchFamily="34" charset="0"/>
              </a:rPr>
              <a:t> Interface) </a:t>
            </a:r>
            <a:r>
              <a:rPr lang="fr-FR" sz="3600" kern="1500" dirty="0" err="1">
                <a:latin typeface="Helvetica" pitchFamily="34" charset="0"/>
              </a:rPr>
              <a:t>RESTful</a:t>
            </a:r>
            <a:r>
              <a:rPr lang="fr-FR" sz="3600" kern="1500" dirty="0">
                <a:latin typeface="Helvetica" pitchFamily="34" charset="0"/>
              </a:rPr>
              <a:t>, c’est-à-dire que les données sont transmises </a:t>
            </a:r>
            <a:r>
              <a:rPr lang="fr-FR" sz="3600" kern="1500" dirty="0" smtClean="0">
                <a:latin typeface="Helvetica" pitchFamily="34" charset="0"/>
              </a:rPr>
              <a:t>dans </a:t>
            </a:r>
            <a:r>
              <a:rPr lang="fr-FR" sz="3600" kern="1500" dirty="0">
                <a:latin typeface="Helvetica" pitchFamily="34" charset="0"/>
              </a:rPr>
              <a:t>un format standard (JSON), sans dépendre de l’état de </a:t>
            </a:r>
            <a:r>
              <a:rPr lang="fr-FR" sz="3600" kern="1500" dirty="0" smtClean="0">
                <a:latin typeface="Helvetica" pitchFamily="34" charset="0"/>
              </a:rPr>
              <a:t>l’application.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>
                <a:solidFill>
                  <a:srgbClr val="FF0000"/>
                </a:solidFill>
                <a:latin typeface="Helvetica" pitchFamily="34" charset="0"/>
              </a:rPr>
              <a:t>Base de données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CH" sz="3600" kern="1500" dirty="0">
                <a:latin typeface="Helvetica" pitchFamily="34" charset="0"/>
              </a:rPr>
              <a:t>La base de données stocke tous les menus téléchargés ainsi que </a:t>
            </a:r>
            <a:r>
              <a:rPr lang="fr-CH" sz="3600" kern="1500" dirty="0" smtClean="0">
                <a:latin typeface="Helvetica" pitchFamily="34" charset="0"/>
              </a:rPr>
              <a:t>leurs dates </a:t>
            </a:r>
            <a:r>
              <a:rPr lang="fr-CH" sz="3600" kern="1500" dirty="0">
                <a:latin typeface="Helvetica" pitchFamily="34" charset="0"/>
              </a:rPr>
              <a:t>et le nombre de votes qu'ils ont reçus. Chaque aliment est représenté avec son type (viande, légume, etc.), ainsi que ses valeurs nutritives</a:t>
            </a:r>
            <a:r>
              <a:rPr lang="fr-CH" sz="3600" kern="1500" dirty="0" smtClean="0">
                <a:latin typeface="Helvetica" pitchFamily="34" charset="0"/>
              </a:rPr>
              <a:t>.</a:t>
            </a:r>
            <a:endParaRPr lang="fr-FR" sz="3600" kern="1500" dirty="0">
              <a:latin typeface="Helvetica" pitchFamily="34" charset="0"/>
            </a:endParaRPr>
          </a:p>
        </p:txBody>
      </p:sp>
      <p:sp>
        <p:nvSpPr>
          <p:cNvPr id="14338" name="Titre 1"/>
          <p:cNvSpPr>
            <a:spLocks noGrp="1"/>
          </p:cNvSpPr>
          <p:nvPr>
            <p:ph type="ctrTitle"/>
          </p:nvPr>
        </p:nvSpPr>
        <p:spPr>
          <a:xfrm>
            <a:off x="3126337" y="2290244"/>
            <a:ext cx="24826740" cy="1432189"/>
          </a:xfr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fr-FR" altLang="fr-FR" sz="5400" b="1" dirty="0">
                <a:latin typeface="Helvetica" pitchFamily="34" charset="0"/>
              </a:rPr>
              <a:t>Filière TIC</a:t>
            </a:r>
          </a:p>
        </p:txBody>
      </p:sp>
      <p:sp>
        <p:nvSpPr>
          <p:cNvPr id="14339" name="Titre 1"/>
          <p:cNvSpPr txBox="1">
            <a:spLocks/>
          </p:cNvSpPr>
          <p:nvPr/>
        </p:nvSpPr>
        <p:spPr bwMode="auto">
          <a:xfrm>
            <a:off x="3126337" y="3903699"/>
            <a:ext cx="24826740" cy="2864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9600" b="1" dirty="0" err="1" smtClean="0">
                <a:solidFill>
                  <a:srgbClr val="FF0000"/>
                </a:solidFill>
                <a:latin typeface="Helvetica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HEIGre</a:t>
            </a:r>
            <a:r>
              <a:rPr lang="fr-FR" altLang="fr-FR" sz="9600" b="1" dirty="0" smtClean="0">
                <a:solidFill>
                  <a:srgbClr val="FF0000"/>
                </a:solidFill>
                <a:latin typeface="Helvetica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-doux</a:t>
            </a:r>
          </a:p>
        </p:txBody>
      </p:sp>
      <p:sp>
        <p:nvSpPr>
          <p:cNvPr id="14340" name="Titre 1"/>
          <p:cNvSpPr txBox="1">
            <a:spLocks/>
          </p:cNvSpPr>
          <p:nvPr/>
        </p:nvSpPr>
        <p:spPr bwMode="auto">
          <a:xfrm>
            <a:off x="3123177" y="9512073"/>
            <a:ext cx="24826740" cy="240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4400" b="1" dirty="0" err="1">
                <a:latin typeface="Helvetica" pitchFamily="34" charset="0"/>
              </a:rPr>
              <a:t>HEIGre</a:t>
            </a:r>
            <a:r>
              <a:rPr lang="fr-FR" altLang="fr-FR" sz="4400" b="1" dirty="0">
                <a:latin typeface="Helvetica" pitchFamily="34" charset="0"/>
              </a:rPr>
              <a:t>-doux est une application pour smartphone ayant pour objectif </a:t>
            </a:r>
            <a:r>
              <a:rPr lang="fr-FR" altLang="fr-FR" sz="4400" b="1" dirty="0" smtClean="0">
                <a:latin typeface="Helvetica" pitchFamily="34" charset="0"/>
              </a:rPr>
              <a:t>de consulter les </a:t>
            </a:r>
            <a:r>
              <a:rPr lang="fr-FR" altLang="fr-FR" sz="4400" b="1" dirty="0">
                <a:latin typeface="Helvetica" pitchFamily="34" charset="0"/>
              </a:rPr>
              <a:t>menus de la cafétéria de la HEIG-VD. Ce projet se base principalement sur des technologies web.</a:t>
            </a:r>
          </a:p>
        </p:txBody>
      </p:sp>
      <p:sp>
        <p:nvSpPr>
          <p:cNvPr id="14342" name="Titre 1"/>
          <p:cNvSpPr txBox="1">
            <a:spLocks/>
          </p:cNvSpPr>
          <p:nvPr/>
        </p:nvSpPr>
        <p:spPr bwMode="auto">
          <a:xfrm>
            <a:off x="3126337" y="12557720"/>
            <a:ext cx="24826740" cy="1471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3600" dirty="0" smtClean="0">
                <a:latin typeface="Helvetica" pitchFamily="34" charset="0"/>
              </a:rPr>
              <a:t>Ce projet a été réalisé </a:t>
            </a:r>
            <a:r>
              <a:rPr lang="fr-FR" altLang="fr-FR" sz="3600" dirty="0">
                <a:latin typeface="Helvetica" pitchFamily="34" charset="0"/>
              </a:rPr>
              <a:t>en deuxième année dans le cadre du cours de bases de données.</a:t>
            </a:r>
            <a:endParaRPr lang="fr-FR" altLang="fr-FR" sz="3600" dirty="0">
              <a:solidFill>
                <a:srgbClr val="7F7F7F"/>
              </a:solidFill>
              <a:latin typeface="Helvetica" pitchFamily="34" charset="0"/>
            </a:endParaRPr>
          </a:p>
        </p:txBody>
      </p:sp>
      <p:sp>
        <p:nvSpPr>
          <p:cNvPr id="18" name="Titre 1"/>
          <p:cNvSpPr txBox="1">
            <a:spLocks/>
          </p:cNvSpPr>
          <p:nvPr/>
        </p:nvSpPr>
        <p:spPr>
          <a:xfrm>
            <a:off x="-27243149" y="9180909"/>
            <a:ext cx="23736143" cy="24141270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defTabSz="1978224" fontAlgn="auto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 smtClean="0">
                <a:solidFill>
                  <a:srgbClr val="FF0000"/>
                </a:solidFill>
                <a:latin typeface="Helvetica" pitchFamily="34" charset="0"/>
                <a:ea typeface="+mn-ea"/>
              </a:rPr>
              <a:t>Fonctionnement de l’application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L’application est divisée en deux parties principales: 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i="1" kern="1500" dirty="0">
                <a:latin typeface="Helvetica" pitchFamily="34" charset="0"/>
                <a:ea typeface="+mn-ea"/>
              </a:rPr>
              <a:t>f</a:t>
            </a:r>
            <a:r>
              <a:rPr lang="fr-FR" sz="3600" i="1" kern="1500" dirty="0" smtClean="0">
                <a:latin typeface="Helvetica" pitchFamily="34" charset="0"/>
                <a:ea typeface="+mn-ea"/>
              </a:rPr>
              <a:t>ront end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(client) et </a:t>
            </a:r>
            <a:r>
              <a:rPr lang="fr-FR" sz="3600" i="1" kern="1500" dirty="0" smtClean="0">
                <a:latin typeface="Helvetica" pitchFamily="34" charset="0"/>
                <a:ea typeface="+mn-ea"/>
              </a:rPr>
              <a:t>back end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(serveur).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Le serveur se connecte régulièrement à la page web contenant les menus en format « .</a:t>
            </a:r>
            <a:r>
              <a:rPr lang="fr-FR" sz="3600" kern="1500" dirty="0" err="1" smtClean="0">
                <a:latin typeface="Helvetica" pitchFamily="34" charset="0"/>
                <a:ea typeface="+mn-ea"/>
              </a:rPr>
              <a:t>docx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 » et les télécharge si nécessaire.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Les fichiers sont ensuite analysés pour extraire et stocker les informations intéressantes.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La base de données (MySQL) est mise à jour avec les derniers menus.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Des statistiques (votes, valeurs nutritives, précédentes occurrences, origine de la viande) sont enregistrées.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Du côté du client, lorsque l’utilisateur désire consulter les menus, le serveur envoie la liste des menus de la semaine sous forme de JSON. 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Le JSON contient toutes les informations requises par l’application pour pouvoir afficher la liste des menus de la semaine, ainsi que diverses statistiques.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b="1" kern="1500" dirty="0" smtClean="0">
              <a:solidFill>
                <a:srgbClr val="FF0000"/>
              </a:solidFill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 smtClean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 smtClean="0">
                <a:solidFill>
                  <a:srgbClr val="FF0000"/>
                </a:solidFill>
                <a:latin typeface="Helvetica" pitchFamily="34" charset="0"/>
              </a:rPr>
              <a:t>Technologies utilisées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4800" b="1" kern="1500" dirty="0">
              <a:solidFill>
                <a:srgbClr val="FF0000"/>
              </a:solidFill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Le serveur est programmé en Scala, un langage de programmation fonctionnel, et utilise le </a:t>
            </a:r>
            <a:r>
              <a:rPr lang="fr-FR" sz="3600" i="1" kern="1500" dirty="0" err="1" smtClean="0">
                <a:latin typeface="Helvetica" pitchFamily="34" charset="0"/>
                <a:ea typeface="+mn-ea"/>
              </a:rPr>
              <a:t>framework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Play.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L’utilisation de Play permet de rapidement avoir un serveur web fonctionnel en ayant à écrire une quantité minimale de code. Il permet, en outre, de gérer facilement un grand nombre de connexions.</a:t>
            </a:r>
            <a:endParaRPr lang="fr-FR" sz="3600" kern="1500" dirty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2000" kern="1500" dirty="0" smtClean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 smtClean="0">
                <a:latin typeface="Helvetica" pitchFamily="34" charset="0"/>
                <a:ea typeface="+mn-ea"/>
              </a:rPr>
              <a:t>L’application mobile contient une vue web écrite en HTML et JavaScript, et utilisant le </a:t>
            </a:r>
            <a:r>
              <a:rPr lang="fr-FR" sz="3600" i="1" kern="1500" dirty="0" err="1" smtClean="0">
                <a:latin typeface="Helvetica" pitchFamily="34" charset="0"/>
                <a:ea typeface="+mn-ea"/>
              </a:rPr>
              <a:t>framework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</a:t>
            </a:r>
            <a:r>
              <a:rPr lang="fr-FR" sz="3600" kern="1500" dirty="0" err="1" smtClean="0">
                <a:latin typeface="Helvetica" pitchFamily="34" charset="0"/>
                <a:ea typeface="+mn-ea"/>
              </a:rPr>
              <a:t>AngularJS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. Elle communique avec le serveur via une API (Application </a:t>
            </a:r>
            <a:r>
              <a:rPr lang="fr-FR" sz="3600" kern="1500" dirty="0" err="1" smtClean="0">
                <a:latin typeface="Helvetica" pitchFamily="34" charset="0"/>
                <a:ea typeface="+mn-ea"/>
              </a:rPr>
              <a:t>Programming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 Interface) </a:t>
            </a:r>
            <a:r>
              <a:rPr lang="fr-FR" sz="3600" kern="1500" dirty="0" err="1" smtClean="0">
                <a:latin typeface="Helvetica" pitchFamily="34" charset="0"/>
                <a:ea typeface="+mn-ea"/>
              </a:rPr>
              <a:t>RESTful</a:t>
            </a:r>
            <a:r>
              <a:rPr lang="fr-FR" sz="3600" kern="1500" dirty="0" smtClean="0">
                <a:latin typeface="Helvetica" pitchFamily="34" charset="0"/>
                <a:ea typeface="+mn-ea"/>
              </a:rPr>
              <a:t>, c’est-à-dire que les données sont transmises sur demande dans un format standard (JSON), sans dépendre de l’état de l’application. Ainsi, il est tout à fait possible de développer une autre application utilisant les données recueillie par le serveur.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2000" kern="1500" dirty="0">
              <a:latin typeface="Helvetica" pitchFamily="34" charset="0"/>
              <a:ea typeface="+mn-ea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 smtClean="0">
                <a:solidFill>
                  <a:srgbClr val="FF0000"/>
                </a:solidFill>
                <a:latin typeface="Helvetica" pitchFamily="34" charset="0"/>
              </a:rPr>
              <a:t>Base de données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CH" sz="3600" kern="1500" dirty="0">
                <a:latin typeface="Helvetica" pitchFamily="34" charset="0"/>
              </a:rPr>
              <a:t>La base de données </a:t>
            </a:r>
            <a:r>
              <a:rPr lang="fr-CH" sz="3600" kern="1500" dirty="0" smtClean="0">
                <a:latin typeface="Helvetica" pitchFamily="34" charset="0"/>
              </a:rPr>
              <a:t>stocke tous </a:t>
            </a:r>
            <a:r>
              <a:rPr lang="fr-CH" sz="3600" kern="1500" dirty="0">
                <a:latin typeface="Helvetica" pitchFamily="34" charset="0"/>
              </a:rPr>
              <a:t>les menus </a:t>
            </a:r>
            <a:r>
              <a:rPr lang="fr-CH" sz="3600" kern="1500" dirty="0" smtClean="0">
                <a:latin typeface="Helvetica" pitchFamily="34" charset="0"/>
              </a:rPr>
              <a:t>téléchargés </a:t>
            </a:r>
            <a:r>
              <a:rPr lang="fr-CH" sz="3600" kern="1500" dirty="0">
                <a:latin typeface="Helvetica" pitchFamily="34" charset="0"/>
              </a:rPr>
              <a:t>ainsi que leur date et le nombre de votes qu'ils ont reçus. Chaque aliment est </a:t>
            </a:r>
            <a:r>
              <a:rPr lang="fr-CH" sz="3600" kern="1500" dirty="0" smtClean="0">
                <a:latin typeface="Helvetica" pitchFamily="34" charset="0"/>
              </a:rPr>
              <a:t>représenté </a:t>
            </a:r>
            <a:r>
              <a:rPr lang="fr-CH" sz="3600" kern="1500" dirty="0">
                <a:latin typeface="Helvetica" pitchFamily="34" charset="0"/>
              </a:rPr>
              <a:t>avec son type (viande, légume, etc.), ainsi que ses valeurs nutritives. Le </a:t>
            </a:r>
            <a:r>
              <a:rPr lang="fr-CH" sz="3600" kern="1500" dirty="0" smtClean="0">
                <a:latin typeface="Helvetica" pitchFamily="34" charset="0"/>
              </a:rPr>
              <a:t>schéma de </a:t>
            </a:r>
            <a:r>
              <a:rPr lang="fr-CH" sz="3600" kern="1500" dirty="0">
                <a:latin typeface="Helvetica" pitchFamily="34" charset="0"/>
              </a:rPr>
              <a:t>la base de donnée est le suivant:</a:t>
            </a:r>
            <a:endParaRPr lang="fr-FR" sz="3600" kern="1500" dirty="0">
              <a:latin typeface="Helvetica" pitchFamily="34" charset="0"/>
            </a:endParaRP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endParaRPr lang="fr-FR" sz="3600" kern="1500" dirty="0" smtClean="0">
              <a:latin typeface="Helvetica" pitchFamily="34" charset="0"/>
              <a:ea typeface="+mn-ea"/>
            </a:endParaRPr>
          </a:p>
        </p:txBody>
      </p:sp>
      <p:sp>
        <p:nvSpPr>
          <p:cNvPr id="14345" name="Titre 1"/>
          <p:cNvSpPr txBox="1">
            <a:spLocks/>
          </p:cNvSpPr>
          <p:nvPr/>
        </p:nvSpPr>
        <p:spPr bwMode="auto">
          <a:xfrm>
            <a:off x="3126337" y="39028773"/>
            <a:ext cx="19022267" cy="2145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5pPr>
            <a:lvl6pPr marL="25146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6pPr>
            <a:lvl7pPr marL="29718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7pPr>
            <a:lvl8pPr marL="34290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8pPr>
            <a:lvl9pPr marL="3886200" indent="-228600" defTabSz="4968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Lucida Grande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Contacts: </a:t>
            </a:r>
          </a:p>
          <a:p>
            <a:pPr eaLnBrk="1" hangingPunct="1"/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leonard.berney@heig-vd.ch</a:t>
            </a:r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b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sacha.bron@heig-vd.ch</a:t>
            </a:r>
            <a:r>
              <a:rPr lang="fr-FR" altLang="fr-FR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fr-FR" altLang="fr-FR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3123177" y="7094112"/>
            <a:ext cx="1104789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Léonard Berney, Sacha Bron</a:t>
            </a:r>
            <a:endParaRPr lang="fr-CH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3395" y="15730485"/>
            <a:ext cx="2757121" cy="14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3525" y="15730485"/>
            <a:ext cx="5094195" cy="1440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4875" y="21034637"/>
            <a:ext cx="5413535" cy="14400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3525" y="21034637"/>
            <a:ext cx="1440000" cy="14400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9200" y="21034637"/>
            <a:ext cx="1440000" cy="14400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1051" y="31614923"/>
            <a:ext cx="11044946" cy="514003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9892" y="546890"/>
            <a:ext cx="4918895" cy="491889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2700000">
            <a:off x="23437311" y="1676060"/>
            <a:ext cx="9423666" cy="101621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6600" dirty="0" smtClean="0">
                <a:latin typeface="Nueva Std Cond" panose="020B0506070504020203" pitchFamily="34" charset="0"/>
              </a:rPr>
              <a:t>Fork me on </a:t>
            </a:r>
            <a:r>
              <a:rPr lang="fr-CH" sz="6600" dirty="0" err="1" smtClean="0">
                <a:latin typeface="Nueva Std Cond" panose="020B0506070504020203" pitchFamily="34" charset="0"/>
              </a:rPr>
              <a:t>GitHub</a:t>
            </a:r>
            <a:endParaRPr lang="fr-CH" sz="6600" dirty="0">
              <a:latin typeface="Nueva Std Cond" panose="020B0506070504020203" pitchFamily="34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3707850" y="14671823"/>
            <a:ext cx="11520000" cy="120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4800" b="1" kern="1500" dirty="0">
                <a:solidFill>
                  <a:srgbClr val="FF0000"/>
                </a:solidFill>
                <a:latin typeface="Helvetica" pitchFamily="34" charset="0"/>
              </a:rPr>
              <a:t>Fonctionnement de l’application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kern="1500" dirty="0">
                <a:latin typeface="Helvetica" pitchFamily="34" charset="0"/>
              </a:rPr>
              <a:t>L’application est divisée en deux parties </a:t>
            </a:r>
            <a:r>
              <a:rPr lang="fr-FR" sz="3600" kern="1500" dirty="0" smtClean="0">
                <a:latin typeface="Helvetica" pitchFamily="34" charset="0"/>
              </a:rPr>
              <a:t>principales: </a:t>
            </a:r>
            <a:r>
              <a:rPr lang="fr-FR" sz="3600" i="1" kern="1500" dirty="0" smtClean="0">
                <a:latin typeface="Helvetica" pitchFamily="34" charset="0"/>
              </a:rPr>
              <a:t>front </a:t>
            </a:r>
            <a:r>
              <a:rPr lang="fr-FR" sz="3600" i="1" kern="1500" dirty="0">
                <a:latin typeface="Helvetica" pitchFamily="34" charset="0"/>
              </a:rPr>
              <a:t>end</a:t>
            </a:r>
            <a:r>
              <a:rPr lang="fr-FR" sz="3600" kern="1500" dirty="0">
                <a:latin typeface="Helvetica" pitchFamily="34" charset="0"/>
              </a:rPr>
              <a:t> (client) et </a:t>
            </a:r>
            <a:r>
              <a:rPr lang="fr-FR" sz="3600" i="1" kern="1500" dirty="0">
                <a:latin typeface="Helvetica" pitchFamily="34" charset="0"/>
              </a:rPr>
              <a:t>back end</a:t>
            </a:r>
            <a:r>
              <a:rPr lang="fr-FR" sz="3600" kern="1500" dirty="0">
                <a:latin typeface="Helvetica" pitchFamily="34" charset="0"/>
              </a:rPr>
              <a:t> (serveur</a:t>
            </a:r>
            <a:r>
              <a:rPr lang="fr-FR" sz="3600" kern="1500" dirty="0" smtClean="0">
                <a:latin typeface="Helvetica" pitchFamily="34" charset="0"/>
              </a:rPr>
              <a:t>).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b="1" kern="1500" dirty="0" smtClean="0">
                <a:latin typeface="Helvetica" pitchFamily="34" charset="0"/>
              </a:rPr>
              <a:t>Côté serveur</a:t>
            </a:r>
            <a:endParaRPr lang="fr-FR" sz="3600" b="1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Téléchargement des menus de la semaine au </a:t>
            </a:r>
            <a:r>
              <a:rPr lang="fr-FR" sz="3600" kern="1500" dirty="0">
                <a:latin typeface="Helvetica" pitchFamily="34" charset="0"/>
              </a:rPr>
              <a:t>format « .</a:t>
            </a:r>
            <a:r>
              <a:rPr lang="fr-FR" sz="3600" kern="1500" dirty="0" err="1">
                <a:latin typeface="Helvetica" pitchFamily="34" charset="0"/>
              </a:rPr>
              <a:t>docx</a:t>
            </a:r>
            <a:r>
              <a:rPr lang="fr-FR" sz="3600" kern="1500" dirty="0">
                <a:latin typeface="Helvetica" pitchFamily="34" charset="0"/>
              </a:rPr>
              <a:t> </a:t>
            </a:r>
            <a:r>
              <a:rPr lang="fr-FR" sz="3600" kern="1500" dirty="0" smtClean="0">
                <a:latin typeface="Helvetica" pitchFamily="34" charset="0"/>
              </a:rPr>
              <a:t>».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Analyse des fichiers et récupérations des menus.</a:t>
            </a:r>
            <a:endParaRPr lang="fr-FR" sz="3600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Mise à jour de la base de données MySQL avec les derniers menus.</a:t>
            </a:r>
            <a:endParaRPr lang="fr-FR" sz="3600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Générations de diverses statistiques (votes</a:t>
            </a:r>
            <a:r>
              <a:rPr lang="fr-FR" sz="3600" kern="1500" dirty="0">
                <a:latin typeface="Helvetica" pitchFamily="34" charset="0"/>
              </a:rPr>
              <a:t>, valeurs nutritives, précédentes occurrences, origine de la </a:t>
            </a:r>
            <a:r>
              <a:rPr lang="fr-FR" sz="3600" kern="1500" dirty="0" smtClean="0">
                <a:latin typeface="Helvetica" pitchFamily="34" charset="0"/>
              </a:rPr>
              <a:t>viande).</a:t>
            </a:r>
          </a:p>
          <a:p>
            <a:pPr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defRPr/>
            </a:pPr>
            <a:r>
              <a:rPr lang="fr-FR" sz="3600" b="1" kern="1500" dirty="0" smtClean="0">
                <a:latin typeface="Helvetica" pitchFamily="34" charset="0"/>
              </a:rPr>
              <a:t>Côté client</a:t>
            </a: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Réception des menus de la semaine en format JSON.</a:t>
            </a:r>
            <a:endParaRPr lang="fr-FR" sz="3600" kern="1500" dirty="0">
              <a:latin typeface="Helvetica" pitchFamily="34" charset="0"/>
            </a:endParaRPr>
          </a:p>
          <a:p>
            <a:pPr marL="742950" indent="-742950" defTabSz="1978224" fontAlgn="auto">
              <a:lnSpc>
                <a:spcPct val="125000"/>
              </a:lnSpc>
              <a:spcAft>
                <a:spcPts val="0"/>
              </a:spcAft>
              <a:buClr>
                <a:srgbClr val="FF0000"/>
              </a:buClr>
              <a:buFont typeface="Kozuka Gothic Pr6N H" panose="020B0800000000000000" pitchFamily="34" charset="-128"/>
              <a:buChar char="&gt;"/>
              <a:defRPr/>
            </a:pPr>
            <a:r>
              <a:rPr lang="fr-FR" sz="3600" kern="1500" dirty="0" smtClean="0">
                <a:latin typeface="Helvetica" pitchFamily="34" charset="0"/>
              </a:rPr>
              <a:t>Extraction des informations du JSON et affichage des menus.</a:t>
            </a:r>
            <a:endParaRPr lang="fr-FR" sz="3600" kern="1500" dirty="0">
              <a:latin typeface="Helvetica" pitchFamily="34" charset="0"/>
            </a:endParaRPr>
          </a:p>
        </p:txBody>
      </p:sp>
      <p:grpSp>
        <p:nvGrpSpPr>
          <p:cNvPr id="17" name="Groupe 16"/>
          <p:cNvGrpSpPr/>
          <p:nvPr/>
        </p:nvGrpSpPr>
        <p:grpSpPr>
          <a:xfrm>
            <a:off x="4072575" y="27374708"/>
            <a:ext cx="10790550" cy="10266341"/>
            <a:chOff x="4072575" y="27060885"/>
            <a:chExt cx="10790550" cy="10266341"/>
          </a:xfrm>
        </p:grpSpPr>
        <p:sp>
          <p:nvSpPr>
            <p:cNvPr id="12" name="ZoneTexte 11"/>
            <p:cNvSpPr txBox="1"/>
            <p:nvPr/>
          </p:nvSpPr>
          <p:spPr>
            <a:xfrm>
              <a:off x="4180329" y="36804006"/>
              <a:ext cx="105750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H" sz="2800" dirty="0" smtClean="0">
                  <a:latin typeface="Helvetica" pitchFamily="34" charset="0"/>
                </a:rPr>
                <a:t>Fig. </a:t>
              </a:r>
              <a:r>
                <a:rPr lang="fr-CH" sz="2800" dirty="0">
                  <a:latin typeface="Helvetica" pitchFamily="34" charset="0"/>
                </a:rPr>
                <a:t>1 – Interface </a:t>
              </a:r>
              <a:r>
                <a:rPr lang="fr-CH" sz="2800" dirty="0" smtClean="0">
                  <a:latin typeface="Helvetica" pitchFamily="34" charset="0"/>
                </a:rPr>
                <a:t>principale et visualisation des nutriments.</a:t>
              </a:r>
              <a:endParaRPr lang="fr-CH" sz="2800" dirty="0">
                <a:latin typeface="Helvetica" pitchFamily="34" charset="0"/>
              </a:endParaRPr>
            </a:p>
          </p:txBody>
        </p:sp>
        <p:grpSp>
          <p:nvGrpSpPr>
            <p:cNvPr id="13" name="Groupe 12"/>
            <p:cNvGrpSpPr/>
            <p:nvPr/>
          </p:nvGrpSpPr>
          <p:grpSpPr>
            <a:xfrm>
              <a:off x="4072575" y="27060885"/>
              <a:ext cx="10790550" cy="9414059"/>
              <a:chOff x="4072575" y="27060885"/>
              <a:chExt cx="10790550" cy="9414059"/>
            </a:xfrm>
          </p:grpSpPr>
          <p:pic>
            <p:nvPicPr>
              <p:cNvPr id="4" name="Image 3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72575" y="27060885"/>
                <a:ext cx="4955048" cy="9414059"/>
              </a:xfrm>
              <a:prstGeom prst="rect">
                <a:avLst/>
              </a:prstGeom>
            </p:spPr>
          </p:pic>
          <p:pic>
            <p:nvPicPr>
              <p:cNvPr id="22" name="Image 21"/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08077" y="27060886"/>
                <a:ext cx="4955048" cy="9414057"/>
              </a:xfrm>
              <a:prstGeom prst="rect">
                <a:avLst/>
              </a:prstGeom>
            </p:spPr>
          </p:pic>
        </p:grpSp>
      </p:grpSp>
      <p:sp>
        <p:nvSpPr>
          <p:cNvPr id="23" name="ZoneTexte 22"/>
          <p:cNvSpPr txBox="1"/>
          <p:nvPr/>
        </p:nvSpPr>
        <p:spPr>
          <a:xfrm>
            <a:off x="16566004" y="37120522"/>
            <a:ext cx="10575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800" dirty="0" smtClean="0">
                <a:latin typeface="Helvetica" pitchFamily="34" charset="0"/>
              </a:rPr>
              <a:t>Fig. 2 – Diagramme UML de la base de données.</a:t>
            </a:r>
            <a:endParaRPr lang="fr-CH" sz="2800" dirty="0">
              <a:latin typeface="Helvetic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3506</TotalTime>
  <Words>284</Words>
  <Application>Microsoft Office PowerPoint</Application>
  <PresentationFormat>Personnalisé</PresentationFormat>
  <Paragraphs>69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11" baseType="lpstr">
      <vt:lpstr>Kozuka Gothic Pr6N H</vt:lpstr>
      <vt:lpstr>ＭＳ Ｐゴシック</vt:lpstr>
      <vt:lpstr>ＭＳ Ｐゴシック</vt:lpstr>
      <vt:lpstr>Yu Mincho Demibold</vt:lpstr>
      <vt:lpstr>Arial</vt:lpstr>
      <vt:lpstr>Calibri</vt:lpstr>
      <vt:lpstr>Helvetica</vt:lpstr>
      <vt:lpstr>Lucida Grande</vt:lpstr>
      <vt:lpstr>Nueva Std Cond</vt:lpstr>
      <vt:lpstr>Thème Office</vt:lpstr>
      <vt:lpstr>Filière TIC</vt:lpstr>
    </vt:vector>
  </TitlesOfParts>
  <Company>Mine de Rien Sàrl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Yves Binzegger</dc:creator>
  <cp:lastModifiedBy>Léonard Berney</cp:lastModifiedBy>
  <cp:revision>84</cp:revision>
  <cp:lastPrinted>2014-02-19T16:19:17Z</cp:lastPrinted>
  <dcterms:created xsi:type="dcterms:W3CDTF">2014-02-20T11:28:05Z</dcterms:created>
  <dcterms:modified xsi:type="dcterms:W3CDTF">2015-03-12T15:45:30Z</dcterms:modified>
</cp:coreProperties>
</file>

<file path=docProps/thumbnail.jpeg>
</file>